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5" r:id="rId7"/>
    <p:sldId id="275" r:id="rId8"/>
    <p:sldId id="276" r:id="rId9"/>
    <p:sldId id="277" r:id="rId10"/>
    <p:sldId id="278" r:id="rId11"/>
    <p:sldId id="269" r:id="rId12"/>
    <p:sldId id="270" r:id="rId13"/>
    <p:sldId id="273" r:id="rId14"/>
    <p:sldId id="274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61296"/>
            <a:ext cx="9144000" cy="482600"/>
          </a:xfrm>
          <a:custGeom>
            <a:avLst/>
            <a:gdLst/>
            <a:ahLst/>
            <a:cxnLst/>
            <a:rect l="l" t="t" r="r" b="b"/>
            <a:pathLst>
              <a:path w="9144000" h="482600">
                <a:moveTo>
                  <a:pt x="9143999" y="482099"/>
                </a:moveTo>
                <a:lnTo>
                  <a:pt x="0" y="4820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209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32114"/>
            <a:ext cx="9169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0800" y="1450987"/>
            <a:ext cx="8347709" cy="2302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imperial.ac.uk/library/subjectsandsupport/referencemanagement/vancouver/references" TargetMode="External"/><Relationship Id="rId2" Type="http://schemas.openxmlformats.org/officeDocument/2006/relationships/hyperlink" Target="http://en.wikipedia.org/wiki/Browser_g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http://www.useit.com/papers/heuristic/heuristic_evaluation.html" TargetMode="External"/><Relationship Id="rId4" Type="http://schemas.openxmlformats.org/officeDocument/2006/relationships/hyperlink" Target="http://www.ncrg.org/sites/default/files/uploads/docs/white_papers/ncrg_wp_intern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07776"/>
            <a:ext cx="91713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1555" algn="l"/>
                <a:tab pos="9157970" algn="l"/>
              </a:tabLst>
            </a:pPr>
            <a:r>
              <a:rPr b="0" u="none" dirty="0">
                <a:latin typeface="Times New Roman"/>
                <a:cs typeface="Times New Roman"/>
              </a:rPr>
              <a:t> 	</a:t>
            </a:r>
            <a:r>
              <a:rPr lang="en-IN" b="0" u="none" dirty="0">
                <a:latin typeface="Times New Roman"/>
                <a:cs typeface="Times New Roman"/>
              </a:rPr>
              <a:t>               </a:t>
            </a:r>
            <a:r>
              <a:rPr sz="1800" spc="-5" dirty="0"/>
              <a:t>Major</a:t>
            </a:r>
            <a:r>
              <a:rPr sz="1800" spc="-85" dirty="0"/>
              <a:t> </a:t>
            </a:r>
            <a:r>
              <a:rPr sz="1800" spc="-15" dirty="0"/>
              <a:t>Project </a:t>
            </a:r>
            <a:r>
              <a:rPr sz="1800" spc="-5" dirty="0"/>
              <a:t>Synopsis</a:t>
            </a:r>
            <a:r>
              <a:rPr sz="1800" spc="-20" dirty="0"/>
              <a:t> </a:t>
            </a:r>
            <a:r>
              <a:rPr sz="1800" spc="-10" dirty="0"/>
              <a:t>Presentation</a:t>
            </a:r>
            <a:r>
              <a:rPr u="none" spc="-10"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5800" y="2418408"/>
            <a:ext cx="441261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Student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Names:</a:t>
            </a:r>
            <a:endParaRPr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lang="en-IN" sz="2400" spc="-5" dirty="0">
                <a:latin typeface="Times New Roman"/>
                <a:cs typeface="Times New Roman"/>
              </a:rPr>
              <a:t>Akshat Srivastava</a:t>
            </a:r>
            <a:r>
              <a:rPr sz="2400" spc="-5" dirty="0">
                <a:latin typeface="Times New Roman"/>
                <a:cs typeface="Times New Roman"/>
              </a:rPr>
              <a:t>(1</a:t>
            </a:r>
            <a:r>
              <a:rPr lang="en-IN" sz="2400" spc="-5" dirty="0">
                <a:latin typeface="Times New Roman"/>
                <a:cs typeface="Times New Roman"/>
              </a:rPr>
              <a:t>905080100011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IN" sz="2400" spc="-45" dirty="0">
                <a:latin typeface="Times New Roman"/>
                <a:cs typeface="Times New Roman"/>
              </a:rPr>
              <a:t>Abhishek Shukla</a:t>
            </a:r>
            <a:r>
              <a:rPr sz="2400" spc="-5" dirty="0">
                <a:latin typeface="Times New Roman"/>
                <a:cs typeface="Times New Roman"/>
              </a:rPr>
              <a:t>(1</a:t>
            </a:r>
            <a:r>
              <a:rPr lang="en-IN" sz="2400" spc="-5" dirty="0">
                <a:latin typeface="Times New Roman"/>
                <a:cs typeface="Times New Roman"/>
              </a:rPr>
              <a:t>905080100001</a:t>
            </a:r>
            <a:r>
              <a:rPr sz="2400" spc="-5" dirty="0">
                <a:latin typeface="Times New Roman"/>
                <a:cs typeface="Times New Roman"/>
              </a:rPr>
              <a:t>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endParaRPr lang="en-IN" sz="2400" spc="-585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IN" sz="2400" spc="-5" dirty="0" err="1">
                <a:latin typeface="Times New Roman"/>
                <a:cs typeface="Times New Roman"/>
              </a:rPr>
              <a:t>Poorvi</a:t>
            </a:r>
            <a:r>
              <a:rPr lang="en-IN" sz="2400" spc="-5" dirty="0">
                <a:latin typeface="Times New Roman"/>
                <a:cs typeface="Times New Roman"/>
              </a:rPr>
              <a:t> Mishra</a:t>
            </a:r>
            <a:r>
              <a:rPr sz="2400" spc="-5" dirty="0">
                <a:latin typeface="Times New Roman"/>
                <a:cs typeface="Times New Roman"/>
              </a:rPr>
              <a:t>(1</a:t>
            </a:r>
            <a:r>
              <a:rPr lang="en-IN" sz="2400" spc="-5" dirty="0">
                <a:latin typeface="Times New Roman"/>
                <a:cs typeface="Times New Roman"/>
              </a:rPr>
              <a:t>905080100063</a:t>
            </a:r>
            <a:r>
              <a:rPr sz="2400" spc="-5" dirty="0">
                <a:latin typeface="Times New Roman"/>
                <a:cs typeface="Times New Roman"/>
              </a:rPr>
              <a:t>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endParaRPr lang="en-IN" sz="2400" spc="-585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Class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Section: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CS-41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0400" y="1145127"/>
            <a:ext cx="2078472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ts val="2785"/>
              </a:lnSpc>
            </a:pPr>
            <a:r>
              <a:rPr lang="en-IN" sz="2400" b="1" spc="-5" dirty="0">
                <a:solidFill>
                  <a:srgbClr val="CEE1F3"/>
                </a:solidFill>
                <a:latin typeface="Times New Roman"/>
                <a:cs typeface="Times New Roman"/>
              </a:rPr>
              <a:t>CYBERPUNK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250" y="2604632"/>
            <a:ext cx="31896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Guide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Mrs. Alka Singh </a:t>
            </a:r>
            <a:r>
              <a:rPr sz="2400" dirty="0">
                <a:latin typeface="Times New Roman"/>
                <a:cs typeface="Times New Roman"/>
              </a:rPr>
              <a:t> (Assistant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Professor)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CSE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Department,BBDEC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C3247-37E7-28EE-70A0-B5ED9EDAEB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502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6BA133-545B-FAEA-25DE-ED5F8DE03C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/>
          <a:stretch/>
        </p:blipFill>
        <p:spPr>
          <a:xfrm>
            <a:off x="6849" y="-31894"/>
            <a:ext cx="9137151" cy="47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  <a:tabLst>
                <a:tab pos="9156065" algn="l"/>
              </a:tabLst>
            </a:pPr>
            <a:r>
              <a:rPr lang="en-IN" sz="1800" u="none" spc="-15" dirty="0"/>
              <a:t>                                                  </a:t>
            </a:r>
            <a:r>
              <a:rPr sz="1800" spc="-15" dirty="0"/>
              <a:t>Software /Hardware Requirements</a:t>
            </a:r>
            <a:r>
              <a:rPr u="none" spc="-15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974" y="626308"/>
            <a:ext cx="4558426" cy="2094162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689"/>
              </a:spcBef>
            </a:pPr>
            <a:r>
              <a:rPr sz="1400" b="1" spc="-10" dirty="0">
                <a:latin typeface="Times New Roman"/>
                <a:cs typeface="Times New Roman"/>
              </a:rPr>
              <a:t>Software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Requirements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spcBef>
                <a:spcPts val="1225"/>
              </a:spcBef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lang="en-IN" sz="1400" spc="-5" dirty="0">
                <a:latin typeface="Times New Roman"/>
                <a:cs typeface="Times New Roman"/>
              </a:rPr>
              <a:t>HTML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lang="en-IN" sz="1400" spc="-5" dirty="0">
                <a:latin typeface="Times New Roman"/>
                <a:cs typeface="Times New Roman"/>
              </a:rPr>
              <a:t>CSS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sz="1400" spc="-5" dirty="0">
                <a:latin typeface="Times New Roman"/>
                <a:cs typeface="Times New Roman"/>
              </a:rPr>
              <a:t>Vs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code(Text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Editor)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lang="en-IN" sz="1400" spc="-5" dirty="0">
                <a:latin typeface="Times New Roman"/>
                <a:cs typeface="Times New Roman"/>
              </a:rPr>
              <a:t>Java Script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PGothic"/>
              <a:buChar char="❖"/>
              <a:tabLst>
                <a:tab pos="494665" algn="l"/>
                <a:tab pos="495300" algn="l"/>
              </a:tabLst>
            </a:pPr>
            <a:r>
              <a:rPr lang="en-IN" sz="1400" spc="-5" dirty="0">
                <a:latin typeface="Times New Roman"/>
                <a:cs typeface="Times New Roman"/>
              </a:rPr>
              <a:t>Django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lang="en-IN" sz="1400" dirty="0">
                <a:latin typeface="Times New Roman"/>
                <a:cs typeface="Times New Roman"/>
              </a:rPr>
              <a:t>Bootstrap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lang="en-IN" sz="1400" spc="-5" dirty="0">
                <a:latin typeface="Times New Roman"/>
                <a:cs typeface="Times New Roman"/>
              </a:rPr>
              <a:t>MySQL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3CA3E-DC4E-1E12-70C9-BC8CC396E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" y="11566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4889"/>
            <a:ext cx="338709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spc="-10" dirty="0"/>
              <a:t>Hardware</a:t>
            </a:r>
            <a:r>
              <a:rPr sz="2000" u="none" spc="-75" dirty="0"/>
              <a:t> </a:t>
            </a:r>
            <a:r>
              <a:rPr sz="2000" u="none" spc="-10" dirty="0"/>
              <a:t>Requirements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833918" y="1276350"/>
            <a:ext cx="74542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100"/>
              </a:spcBef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sz="1400" spc="-5" dirty="0">
                <a:latin typeface="Times New Roman"/>
                <a:cs typeface="Times New Roman"/>
              </a:rPr>
              <a:t>Operating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:-</a:t>
            </a:r>
            <a:r>
              <a:rPr lang="en-IN" sz="1400" spc="-5" dirty="0">
                <a:latin typeface="Times New Roman"/>
                <a:cs typeface="Times New Roman"/>
              </a:rPr>
              <a:t>Windows 7 and above.</a:t>
            </a:r>
            <a:endParaRPr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sz="1400" spc="-5" dirty="0">
                <a:latin typeface="Times New Roman"/>
                <a:cs typeface="Times New Roman"/>
              </a:rPr>
              <a:t>RAM</a:t>
            </a:r>
            <a:r>
              <a:rPr sz="1400" spc="43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8Gb</a:t>
            </a:r>
            <a:endParaRPr lang="en-IN" sz="1400" dirty="0">
              <a:latin typeface="Times New Roman"/>
              <a:cs typeface="Times New Roman"/>
            </a:endParaRPr>
          </a:p>
          <a:p>
            <a:pPr marL="494665" indent="-482600">
              <a:lnSpc>
                <a:spcPct val="100000"/>
              </a:lnSpc>
              <a:buFont typeface="MS UI Gothic"/>
              <a:buChar char="❖"/>
              <a:tabLst>
                <a:tab pos="494665" algn="l"/>
                <a:tab pos="495300" algn="l"/>
              </a:tabLst>
            </a:pPr>
            <a:r>
              <a:rPr lang="en-IN" sz="1400" dirty="0">
                <a:latin typeface="Times New Roman"/>
                <a:cs typeface="Times New Roman"/>
              </a:rPr>
              <a:t>Runs on 64 bit &amp; 6 Core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98CE3-9D49-724C-C3AE-3B638721A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" y="11566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22" y="1071268"/>
            <a:ext cx="7666355" cy="2778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lvl="0" indent="-171450">
              <a:buSzPts val="1200"/>
              <a:buFont typeface="Wingdings" panose="05000000000000000000" pitchFamily="2" charset="2"/>
              <a:buChar char="Ø"/>
              <a:tabLst>
                <a:tab pos="356870" algn="l"/>
              </a:tabLst>
            </a:pP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Wikipedia.</a:t>
            </a:r>
            <a:r>
              <a:rPr lang="en-US" sz="12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Browser</a:t>
            </a:r>
            <a:r>
              <a:rPr lang="en-US" sz="12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from: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u="none" strike="noStrike" spc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http://en.wikipedia.org/wiki/Browser_game.</a:t>
            </a:r>
            <a:endParaRPr lang="en-IN" sz="1200" u="none" strike="noStrike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200"/>
              <a:tabLst>
                <a:tab pos="35687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Accessed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on: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5/1/2014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98425" lvl="0" indent="-171450">
              <a:lnSpc>
                <a:spcPct val="130000"/>
              </a:lnSpc>
              <a:spcBef>
                <a:spcPts val="42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57505" algn="l"/>
              </a:tabLst>
            </a:pPr>
            <a:r>
              <a:rPr lang="en-US" sz="12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Gamespot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Staff. </a:t>
            </a:r>
            <a:r>
              <a:rPr lang="en-US" sz="1200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QOTW: What Makes an Online Game Successful?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[Online]. Accessed on: 20/1/2014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 from: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u="none" strike="noStrike" spc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http://www3.imperial.ac.uk/library/subjectsandsupport/referencemanagement/vancouver/references</a:t>
            </a:r>
            <a:endParaRPr lang="en-IN" sz="1200" spc="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561975" lvl="0" indent="-171450">
              <a:lnSpc>
                <a:spcPct val="130000"/>
              </a:lnSpc>
              <a:spcBef>
                <a:spcPts val="15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56235" algn="l"/>
              </a:tabLst>
            </a:pPr>
            <a:endParaRPr lang="en-US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561975" lvl="0" indent="-171450">
              <a:lnSpc>
                <a:spcPct val="130000"/>
              </a:lnSpc>
              <a:spcBef>
                <a:spcPts val="15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56235" algn="l"/>
              </a:tabLst>
            </a:pP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Christine Reilly, Nathan Smith Internet Gambling: An Emerging Field of Research. [Online].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Accessed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on: 20/2/2014.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 from: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u="none" strike="noStrike" spc="-5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http://www.ncrg.org/sites/default/files/uploads/docs/white_papers/ncrg_wp_interne</a:t>
            </a:r>
            <a:r>
              <a:rPr lang="en-US" sz="1200" spc="-5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tgambling_final.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pdf</a:t>
            </a:r>
            <a:endParaRPr lang="en-IN" sz="12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633095" lvl="0" indent="-171450">
              <a:lnSpc>
                <a:spcPct val="130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57505" algn="l"/>
              </a:tabLst>
            </a:pPr>
            <a:endParaRPr lang="en-US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633095" lvl="0" indent="-171450">
              <a:lnSpc>
                <a:spcPct val="130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57505" algn="l"/>
              </a:tabLst>
            </a:pPr>
            <a:r>
              <a:rPr lang="en-US" sz="12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Nielsen, J. (n.d.). How to Conduct a Heuristic Evaluation. [Online]. Accessed on: 25/3/3014</a:t>
            </a:r>
            <a:r>
              <a:rPr lang="en-US" sz="12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</a:t>
            </a:r>
            <a:r>
              <a:rPr lang="en-US" sz="1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: </a:t>
            </a:r>
            <a:r>
              <a:rPr lang="en-US" sz="1200" u="none" strike="noStrike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120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://www.useit.com/papers/heuristic/heuristic_evaluation.html</a:t>
            </a:r>
            <a:endParaRPr lang="en-IN" sz="12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4287" y="21839"/>
            <a:ext cx="9171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4250" algn="l"/>
                <a:tab pos="9157970" algn="l"/>
              </a:tabLst>
            </a:pPr>
            <a:r>
              <a:rPr b="0" u="none" dirty="0">
                <a:latin typeface="Times New Roman"/>
                <a:cs typeface="Times New Roman"/>
              </a:rPr>
              <a:t> 	</a:t>
            </a:r>
            <a:r>
              <a:rPr sz="1800" spc="-15" dirty="0"/>
              <a:t>References</a:t>
            </a:r>
            <a:r>
              <a:rPr u="none" spc="-15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E78E9-9E15-1514-0462-FA5CC2D44B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" y="21839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  <a:tabLst>
                <a:tab pos="9156065" algn="l"/>
              </a:tabLst>
            </a:pPr>
            <a:r>
              <a:rPr lang="en-IN" sz="1800" u="none" spc="-10" dirty="0"/>
              <a:t>                                                                      </a:t>
            </a:r>
            <a:r>
              <a:rPr sz="1800" spc="-10" dirty="0"/>
              <a:t>Introduction</a:t>
            </a:r>
            <a:r>
              <a:rPr u="none" spc="-10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738094"/>
            <a:ext cx="8991600" cy="2635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marR="6985" indent="-482600" algn="just">
              <a:lnSpc>
                <a:spcPct val="114999"/>
              </a:lnSpc>
              <a:spcBef>
                <a:spcPts val="100"/>
              </a:spcBef>
            </a:pPr>
            <a:r>
              <a:rPr sz="2000" dirty="0">
                <a:latin typeface="MS UI Gothic"/>
                <a:cs typeface="MS UI Gothic"/>
              </a:rPr>
              <a:t>❏</a:t>
            </a:r>
            <a:r>
              <a:rPr sz="2000" spc="5" dirty="0">
                <a:latin typeface="MS UI Gothic"/>
                <a:cs typeface="MS UI Gothic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online game portal which provides high graphic cognitive games on internet using browsers. These browser games</a:t>
            </a:r>
          </a:p>
          <a:p>
            <a:pPr marL="494665" marR="6985" indent="-482600" algn="just">
              <a:lnSpc>
                <a:spcPct val="114999"/>
              </a:lnSpc>
              <a:spcBef>
                <a:spcPts val="100"/>
              </a:spcBef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run</a:t>
            </a:r>
            <a:r>
              <a:rPr lang="en-US" sz="1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standard web technologies or browser plug-ins. such games usually involve use of standard web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technologies</a:t>
            </a:r>
          </a:p>
          <a:p>
            <a:pPr marL="494665" marR="6985" indent="-482600" algn="just">
              <a:lnSpc>
                <a:spcPct val="114999"/>
              </a:lnSpc>
              <a:spcBef>
                <a:spcPts val="100"/>
              </a:spcBef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a frontend and other technologies as a backend.</a:t>
            </a:r>
            <a:r>
              <a:rPr sz="1400" dirty="0">
                <a:latin typeface="Times New Roman"/>
                <a:cs typeface="Times New Roman"/>
              </a:rPr>
              <a:t>.</a:t>
            </a:r>
          </a:p>
          <a:p>
            <a:pPr algn="just"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494665" marR="5080" indent="-482600" algn="just">
              <a:lnSpc>
                <a:spcPct val="114999"/>
              </a:lnSpc>
            </a:pPr>
            <a:r>
              <a:rPr sz="1400" dirty="0">
                <a:latin typeface="MS UI Gothic"/>
                <a:cs typeface="MS UI Gothic"/>
              </a:rPr>
              <a:t>❏</a:t>
            </a:r>
            <a:r>
              <a:rPr sz="1400" spc="5" dirty="0">
                <a:latin typeface="MS UI Gothic"/>
                <a:cs typeface="MS UI Gothic"/>
              </a:rPr>
              <a:t> </a:t>
            </a:r>
            <a:r>
              <a:rPr lang="en-IN" sz="1400" spc="5" dirty="0">
                <a:latin typeface="MS UI Gothic"/>
                <a:cs typeface="MS UI Gothic"/>
              </a:rPr>
              <a:t> 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Standard web technologies such as HTML, CSS, Django and JavaScript can be used to make browser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games,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</a:t>
            </a:r>
          </a:p>
          <a:p>
            <a:pPr marL="494665" marR="5080" indent="-482600" algn="just">
              <a:lnSpc>
                <a:spcPct val="114999"/>
              </a:lnSpc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had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limited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success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because of issue with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browser compatibility and</a:t>
            </a:r>
            <a:r>
              <a:rPr lang="en-US" sz="1400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quality.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494665" marR="29209" indent="-482600" algn="just">
              <a:lnSpc>
                <a:spcPct val="114999"/>
              </a:lnSpc>
            </a:pPr>
            <a:r>
              <a:rPr sz="1400" dirty="0">
                <a:latin typeface="MS UI Gothic"/>
                <a:cs typeface="MS UI Gothic"/>
              </a:rPr>
              <a:t>❏</a:t>
            </a:r>
            <a:r>
              <a:rPr sz="1400" spc="5" dirty="0">
                <a:latin typeface="MS UI Gothic"/>
                <a:cs typeface="MS UI Gothic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 technologies collectively termed dynamic HTML, allow for games that can be run in all standard-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compliant</a:t>
            </a:r>
            <a:endParaRPr lang="en-US" sz="1400" spc="-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4665" marR="29209" indent="-482600" algn="just">
              <a:lnSpc>
                <a:spcPct val="114999"/>
              </a:lnSpc>
            </a:pP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browser.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4665" marR="29209" indent="-482600" algn="just">
              <a:lnSpc>
                <a:spcPct val="114999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B27B-8C56-A814-805B-2ABE7366A9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" y="36950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05353" y="36602"/>
            <a:ext cx="916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  <a:tabLst>
                <a:tab pos="9156065" algn="l"/>
              </a:tabLst>
            </a:pPr>
            <a:r>
              <a:rPr lang="en-IN" sz="1800" u="none" spc="-5" dirty="0"/>
              <a:t>                                                                    </a:t>
            </a:r>
            <a:r>
              <a:rPr lang="en-IN" sz="1800" spc="-5" dirty="0"/>
              <a:t> </a:t>
            </a:r>
            <a:r>
              <a:rPr sz="1800" spc="-5" dirty="0"/>
              <a:t>Objective</a:t>
            </a:r>
            <a:r>
              <a:rPr u="none" spc="-5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47" y="895350"/>
            <a:ext cx="8942705" cy="3021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lvl="0" indent="-285750" algn="just">
              <a:lnSpc>
                <a:spcPct val="115000"/>
              </a:lnSpc>
              <a:buSzPts val="1200"/>
              <a:buFont typeface="Wingdings" panose="05000000000000000000" pitchFamily="2" charset="2"/>
              <a:buChar char="Ø"/>
              <a:tabLst>
                <a:tab pos="368300" algn="l"/>
                <a:tab pos="36893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develop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 interface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game.</a:t>
            </a:r>
            <a:endParaRPr lang="en-IN" sz="1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lvl="0" indent="-285750" algn="just">
              <a:lnSpc>
                <a:spcPct val="115000"/>
              </a:lnSpc>
              <a:spcBef>
                <a:spcPts val="69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68300" algn="l"/>
                <a:tab pos="36893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integrate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interaction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it.</a:t>
            </a:r>
            <a:endParaRPr lang="en-IN" sz="1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97815" marR="5080" indent="-285750">
              <a:lnSpc>
                <a:spcPct val="114999"/>
              </a:lnSpc>
              <a:spcBef>
                <a:spcPts val="1460"/>
              </a:spcBef>
              <a:buFont typeface="Wingdings" panose="05000000000000000000" pitchFamily="2" charset="2"/>
              <a:buChar char="Ø"/>
              <a:tabLst>
                <a:tab pos="494665" algn="l"/>
                <a:tab pos="4953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develop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manage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back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end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game.</a:t>
            </a:r>
            <a:endParaRPr lang="en-IN" sz="1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lvl="0" indent="-285750" algn="just">
              <a:lnSpc>
                <a:spcPct val="115000"/>
              </a:lnSpc>
              <a:spcBef>
                <a:spcPts val="68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tabLst>
                <a:tab pos="368300" algn="l"/>
                <a:tab pos="36893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integrate game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with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social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networking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websites.</a:t>
            </a:r>
            <a:endParaRPr lang="en-IN" sz="1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54965" marR="7620" indent="-342900">
              <a:lnSpc>
                <a:spcPct val="114999"/>
              </a:lnSpc>
              <a:spcBef>
                <a:spcPts val="1460"/>
              </a:spcBef>
              <a:buFont typeface="Wingdings" panose="05000000000000000000" pitchFamily="2" charset="2"/>
              <a:buChar char="Ø"/>
              <a:tabLst>
                <a:tab pos="494665" algn="l"/>
                <a:tab pos="495300" algn="l"/>
                <a:tab pos="1017269" algn="l"/>
                <a:tab pos="1525270" algn="l"/>
                <a:tab pos="1823085" algn="l"/>
                <a:tab pos="2388870" algn="l"/>
                <a:tab pos="3080385" algn="l"/>
                <a:tab pos="3731260" algn="l"/>
                <a:tab pos="4168775" algn="l"/>
                <a:tab pos="4946650" algn="l"/>
                <a:tab pos="5526405" algn="l"/>
                <a:tab pos="5964555" algn="l"/>
                <a:tab pos="7104380" algn="l"/>
                <a:tab pos="7444740" algn="l"/>
                <a:tab pos="7882890" algn="l"/>
              </a:tabLst>
            </a:pPr>
            <a:r>
              <a:rPr sz="1400" spc="-5" dirty="0">
                <a:latin typeface="Times New Roman"/>
                <a:cs typeface="Times New Roman"/>
              </a:rPr>
              <a:t>Th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ai</a:t>
            </a:r>
            <a:r>
              <a:rPr sz="1400" dirty="0">
                <a:latin typeface="Times New Roman"/>
                <a:cs typeface="Times New Roman"/>
              </a:rPr>
              <a:t>m	</a:t>
            </a:r>
            <a:r>
              <a:rPr sz="1400" spc="-5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how	</a:t>
            </a:r>
            <a:r>
              <a:rPr sz="1400" spc="-5" dirty="0">
                <a:latin typeface="Times New Roman"/>
                <a:cs typeface="Times New Roman"/>
              </a:rPr>
              <a:t>man</a:t>
            </a:r>
            <a:r>
              <a:rPr sz="1400" dirty="0">
                <a:latin typeface="Times New Roman"/>
                <a:cs typeface="Times New Roman"/>
              </a:rPr>
              <a:t>y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users	</a:t>
            </a:r>
            <a:r>
              <a:rPr sz="1400" spc="-5" dirty="0">
                <a:latin typeface="Times New Roman"/>
                <a:cs typeface="Times New Roman"/>
              </a:rPr>
              <a:t>ar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driven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</a:t>
            </a:r>
            <a:r>
              <a:rPr sz="1400" dirty="0">
                <a:latin typeface="Times New Roman"/>
                <a:cs typeface="Times New Roman"/>
              </a:rPr>
              <a:t>e	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assistanc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lang="en-IN"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lang="en-IN" sz="1400" dirty="0">
                <a:latin typeface="Times New Roman"/>
                <a:cs typeface="Times New Roman"/>
              </a:rPr>
              <a:t> cyberpunk </a:t>
            </a:r>
            <a:r>
              <a:rPr sz="1400" dirty="0">
                <a:latin typeface="Times New Roman"/>
                <a:cs typeface="Times New Roman"/>
              </a:rPr>
              <a:t>notifications.</a:t>
            </a:r>
            <a:endParaRPr lang="en-IN" sz="1400" dirty="0">
              <a:latin typeface="Times New Roman"/>
              <a:cs typeface="Times New Roman"/>
            </a:endParaRPr>
          </a:p>
          <a:p>
            <a:pPr marL="297815" marR="7620" indent="-285750">
              <a:lnSpc>
                <a:spcPct val="114999"/>
              </a:lnSpc>
              <a:spcBef>
                <a:spcPts val="1460"/>
              </a:spcBef>
              <a:buFont typeface="Wingdings" panose="05000000000000000000" pitchFamily="2" charset="2"/>
              <a:buChar char="Ø"/>
              <a:tabLst>
                <a:tab pos="494665" algn="l"/>
                <a:tab pos="495300" algn="l"/>
                <a:tab pos="1017269" algn="l"/>
                <a:tab pos="1525270" algn="l"/>
                <a:tab pos="1823085" algn="l"/>
                <a:tab pos="2388870" algn="l"/>
                <a:tab pos="3080385" algn="l"/>
                <a:tab pos="3731260" algn="l"/>
                <a:tab pos="4168775" algn="l"/>
                <a:tab pos="4946650" algn="l"/>
                <a:tab pos="5526405" algn="l"/>
                <a:tab pos="5964555" algn="l"/>
                <a:tab pos="7104380" algn="l"/>
                <a:tab pos="7444740" algn="l"/>
                <a:tab pos="788289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Various strategy games are available on internet, among them, one is business strategy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game, so we chose to develop an Indian theme-based business strategy game commonly known as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monopoly.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65" marR="7620">
              <a:lnSpc>
                <a:spcPct val="114999"/>
              </a:lnSpc>
              <a:spcBef>
                <a:spcPts val="1460"/>
              </a:spcBef>
              <a:tabLst>
                <a:tab pos="494665" algn="l"/>
                <a:tab pos="495300" algn="l"/>
                <a:tab pos="1017269" algn="l"/>
                <a:tab pos="1525270" algn="l"/>
                <a:tab pos="1823085" algn="l"/>
                <a:tab pos="2388870" algn="l"/>
                <a:tab pos="3080385" algn="l"/>
                <a:tab pos="3731260" algn="l"/>
                <a:tab pos="4168775" algn="l"/>
                <a:tab pos="4946650" algn="l"/>
                <a:tab pos="5526405" algn="l"/>
                <a:tab pos="5964555" algn="l"/>
                <a:tab pos="7104380" algn="l"/>
                <a:tab pos="7444740" algn="l"/>
                <a:tab pos="788289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092DD-1A53-5DCF-2C1E-EC09DFE9E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" y="37244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  <a:tabLst>
                <a:tab pos="9156065" algn="l"/>
              </a:tabLst>
            </a:pPr>
            <a:r>
              <a:rPr lang="en-IN" sz="1800" u="none" spc="-15" dirty="0"/>
              <a:t>                                                             </a:t>
            </a:r>
            <a:r>
              <a:rPr sz="1800" spc="-15" dirty="0"/>
              <a:t>Literature</a:t>
            </a:r>
            <a:r>
              <a:rPr sz="1800" spc="-35" dirty="0"/>
              <a:t> </a:t>
            </a:r>
            <a:r>
              <a:rPr sz="1800" spc="-5" dirty="0"/>
              <a:t>Review</a:t>
            </a:r>
            <a:r>
              <a:rPr u="none" spc="-5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1" y="779595"/>
            <a:ext cx="8991600" cy="6108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25120" algn="just">
              <a:lnSpc>
                <a:spcPct val="115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started the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by</a:t>
            </a:r>
            <a:r>
              <a:rPr lang="en-US" sz="1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referring</a:t>
            </a:r>
            <a:r>
              <a:rPr lang="en-US" sz="1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various online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 and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research papers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interaction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 development.</a:t>
            </a:r>
            <a:r>
              <a:rPr lang="en-US" sz="12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results of the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</a:t>
            </a:r>
            <a:r>
              <a:rPr lang="en-US" sz="1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discussed as below.</a:t>
            </a:r>
          </a:p>
          <a:p>
            <a:pPr marR="325120" algn="just">
              <a:lnSpc>
                <a:spcPct val="115000"/>
              </a:lnSpc>
            </a:pP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Computer</a:t>
            </a:r>
            <a:r>
              <a:rPr lang="en-US" sz="1400" b="1" u="sng" kern="0" spc="-1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400" b="1" u="sng" kern="0" spc="-1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Video</a:t>
            </a:r>
            <a:r>
              <a:rPr lang="en-US" sz="1400" b="1" u="sng" kern="0" spc="-1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Game</a:t>
            </a:r>
            <a:r>
              <a:rPr lang="en-US" sz="1400" b="1" u="sng" kern="0" spc="-1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History</a:t>
            </a:r>
            <a:endParaRPr lang="en-IN" sz="1400" b="1" u="sng" kern="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"/>
              </a:spcBef>
            </a:pPr>
            <a:r>
              <a:rPr lang="en-US" sz="10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Earliest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 gaming</a:t>
            </a:r>
            <a:r>
              <a:rPr lang="en-US" sz="1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started around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1969, but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started to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become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popular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around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late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1970s and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1980s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dial up bulletin boards became     popular which was used by</a:t>
            </a:r>
            <a:r>
              <a:rPr lang="en-US" sz="1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players to play</a:t>
            </a:r>
            <a:r>
              <a:rPr lang="en-US" sz="12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games. Commercial online service was introduced in 1980s and interactive online games were introduced after</a:t>
            </a:r>
            <a:r>
              <a:rPr lang="en-US" sz="12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that.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1990s,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Flash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technology,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were</a:t>
            </a:r>
            <a:r>
              <a:rPr lang="en-US" sz="11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introduced</a:t>
            </a:r>
            <a:r>
              <a:rPr lang="en-US" sz="11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these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technologies. This gave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great</a:t>
            </a:r>
            <a:r>
              <a:rPr lang="en-US" sz="11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boom to the online games.</a:t>
            </a:r>
          </a:p>
          <a:p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400" b="1" u="sng" kern="0" spc="-1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brief</a:t>
            </a:r>
            <a:r>
              <a:rPr lang="en-US" sz="1400" b="1" u="sng" kern="0" spc="-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timeline</a:t>
            </a:r>
            <a:r>
              <a:rPr lang="en-US" sz="1400" b="1" u="sng" kern="0" spc="-1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400" b="1" u="sng" kern="0" spc="-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online</a:t>
            </a:r>
            <a:r>
              <a:rPr lang="en-US" sz="1400" b="1" u="sng" kern="0" spc="-1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games</a:t>
            </a:r>
          </a:p>
          <a:p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Apart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entertainment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 are</a:t>
            </a:r>
            <a:r>
              <a:rPr lang="en-US" sz="1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intended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provide.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1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benefits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also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such</a:t>
            </a:r>
            <a:r>
              <a:rPr lang="en-US" sz="12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 serve.</a:t>
            </a:r>
            <a:r>
              <a:rPr lang="en-US" sz="12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Few such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benefits are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described below.</a:t>
            </a:r>
          </a:p>
          <a:p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Realistic</a:t>
            </a:r>
            <a:r>
              <a:rPr lang="en-US" sz="1400" b="1" u="sng" kern="0" spc="-1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gaming</a:t>
            </a:r>
            <a:r>
              <a:rPr lang="en-US" sz="1400" b="1" u="sng" kern="0" spc="-1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experience</a:t>
            </a:r>
          </a:p>
          <a:p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many online games, user plays against humans, rather than a computer, which provides more</a:t>
            </a:r>
            <a:r>
              <a:rPr lang="en-US" sz="12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realistic</a:t>
            </a:r>
            <a:r>
              <a:rPr lang="en-US" sz="12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gaming</a:t>
            </a:r>
            <a:r>
              <a:rPr lang="en-US" sz="1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experience.</a:t>
            </a:r>
          </a:p>
          <a:p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Educational</a:t>
            </a:r>
            <a:r>
              <a:rPr lang="en-US" sz="1400" b="1" u="sng" kern="0" spc="-25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benefits</a:t>
            </a:r>
            <a:endParaRPr lang="en-IN" sz="1400" b="1" u="sng" kern="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 games are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focus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education.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Playing</a:t>
            </a:r>
            <a:r>
              <a:rPr lang="en-US" sz="1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pleasure</a:t>
            </a:r>
            <a:r>
              <a:rPr lang="en-US" sz="1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well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user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learns in a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 way.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e.g.,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Mathematical games,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Physics games,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 quizzes.</a:t>
            </a:r>
            <a:endParaRPr lang="en-I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1400" b="1" u="sng" kern="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Relaxation</a:t>
            </a:r>
            <a:endParaRPr lang="en-IN" sz="1400" b="1" u="sng" kern="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1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great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entertainment. People</a:t>
            </a:r>
            <a:r>
              <a:rPr lang="en-US" sz="12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stressed usually</a:t>
            </a:r>
            <a:r>
              <a:rPr lang="en-US" sz="12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play</a:t>
            </a:r>
            <a:r>
              <a:rPr lang="en-US" sz="1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favorite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order to escape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stress and to keep them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relaxed.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400" b="1" u="sng" kern="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b="1" u="sng" kern="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b="1" u="sng" kern="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400" b="1" u="sng" kern="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b="1" u="sng" kern="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400" b="1" u="sng" kern="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25120" algn="just">
              <a:lnSpc>
                <a:spcPct val="115000"/>
              </a:lnSpc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4FF4-212F-EFF3-7307-400BC53EC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2114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79105"/>
            <a:ext cx="91694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algn="just">
              <a:spcBef>
                <a:spcPts val="100"/>
              </a:spcBef>
              <a:tabLst>
                <a:tab pos="9156065" algn="l"/>
              </a:tabLst>
            </a:pPr>
            <a:r>
              <a:rPr lang="en-IN" sz="1600" u="none" spc="-5" dirty="0"/>
              <a:t>                                                  </a:t>
            </a:r>
            <a:r>
              <a:rPr lang="en-IN" sz="1600" spc="-5" dirty="0"/>
              <a:t>FEATURES OF GOOD ONLINE GAME</a:t>
            </a:r>
            <a:endParaRPr sz="16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6200" y="438150"/>
            <a:ext cx="8641080" cy="450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76200" algn="just">
              <a:lnSpc>
                <a:spcPct val="115000"/>
              </a:lnSpc>
              <a:spcBef>
                <a:spcPts val="585"/>
              </a:spcBef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76200" algn="just">
              <a:lnSpc>
                <a:spcPct val="115000"/>
              </a:lnSpc>
              <a:spcBef>
                <a:spcPts val="585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large variation present in online games. Few examples can be shooting games, mathematical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games, action games, puzzle games, strategy games, etc. But most of these games are developed by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countries’ developers. So there is a lack of Indian theme based games in online game sector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  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lead   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   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  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take     this     project     of     developing     an     Indian     theme     game.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Games to which users can relate, are more attractive and people like to play such games often. This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aims to fulfill such gap by</a:t>
            </a:r>
            <a:r>
              <a:rPr lang="en-US" sz="1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developing</a:t>
            </a:r>
            <a:r>
              <a:rPr lang="en-US" sz="1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2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Indian theme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online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game.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230505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good online game in one which engages users for a long time without boredom. According to a web</a:t>
            </a:r>
            <a:r>
              <a:rPr lang="en-US" sz="12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article,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1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1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features of a good online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game:</a:t>
            </a: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compelling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original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concept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Player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support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community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Great graphics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 environmental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diversity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Good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customer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service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Fun gameplay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Add-on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mod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support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Content</a:t>
            </a:r>
            <a:r>
              <a:rPr lang="en-US" sz="1050" spc="-5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additions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refinements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Ease</a:t>
            </a:r>
            <a:r>
              <a:rPr lang="en-US" sz="105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player</a:t>
            </a:r>
            <a:r>
              <a:rPr lang="en-US" sz="105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interaction</a:t>
            </a:r>
            <a:endParaRPr lang="en-IN" sz="1050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11150" marR="230505" indent="-171450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Accessibility</a:t>
            </a:r>
            <a:endParaRPr lang="en-IN" sz="105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39700" marR="230505" algn="just">
              <a:lnSpc>
                <a:spcPct val="115000"/>
              </a:lnSpc>
              <a:spcBef>
                <a:spcPts val="605"/>
              </a:spcBef>
              <a:spcAft>
                <a:spcPts val="0"/>
              </a:spcAft>
            </a:pP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D069C-57F4-AC6B-7857-DBCBCA87E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" y="32114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57150"/>
            <a:ext cx="68370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u="none" spc="-5" dirty="0"/>
              <a:t>             Application </a:t>
            </a:r>
            <a:r>
              <a:rPr sz="1600" u="none" spc="-5" dirty="0"/>
              <a:t>Flow</a:t>
            </a:r>
            <a:r>
              <a:rPr sz="1600" u="none" spc="-15" dirty="0"/>
              <a:t> </a:t>
            </a:r>
            <a:r>
              <a:rPr sz="1600" u="none" spc="-5" dirty="0"/>
              <a:t>Diagram</a:t>
            </a:r>
            <a:r>
              <a:rPr sz="1600" u="none" spc="-15" dirty="0"/>
              <a:t> </a:t>
            </a:r>
            <a:r>
              <a:rPr sz="1600" u="none" spc="-10" dirty="0"/>
              <a:t> </a:t>
            </a:r>
            <a:endParaRPr sz="1600" dirty="0"/>
          </a:p>
        </p:txBody>
      </p:sp>
      <p:sp>
        <p:nvSpPr>
          <p:cNvPr id="4" name="object 4"/>
          <p:cNvSpPr txBox="1"/>
          <p:nvPr/>
        </p:nvSpPr>
        <p:spPr>
          <a:xfrm>
            <a:off x="3276600" y="4400550"/>
            <a:ext cx="2233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Fig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1: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Flow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Diagram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(Level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2742" y="2694437"/>
            <a:ext cx="927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INQUIRE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3715" y="2729806"/>
            <a:ext cx="452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6413" y="2729806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601A4C-8B70-DD07-D94E-21B8BDAA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82714"/>
            <a:ext cx="6267450" cy="33780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E277CE-630A-63B7-D5F7-7F3DE1C5C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" y="21840"/>
            <a:ext cx="761999" cy="6351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0589E-741B-4AD3-06CE-C1C3C418D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255"/>
            <a:ext cx="8305800" cy="3880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F2474-5EFE-06F4-FCB4-2003CDCF113C}"/>
              </a:ext>
            </a:extLst>
          </p:cNvPr>
          <p:cNvSpPr txBox="1"/>
          <p:nvPr/>
        </p:nvSpPr>
        <p:spPr>
          <a:xfrm>
            <a:off x="2057400" y="409575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page : 1</a:t>
            </a:r>
          </a:p>
        </p:txBody>
      </p:sp>
    </p:spTree>
    <p:extLst>
      <p:ext uri="{BB962C8B-B14F-4D97-AF65-F5344CB8AC3E}">
        <p14:creationId xmlns:p14="http://schemas.microsoft.com/office/powerpoint/2010/main" val="162956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BD39C-A680-7C18-AB72-4D9BE342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0134"/>
            <a:ext cx="8534400" cy="39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53CA9-7C1A-CC82-99B6-8C0E1F490B0F}"/>
              </a:ext>
            </a:extLst>
          </p:cNvPr>
          <p:cNvSpPr txBox="1"/>
          <p:nvPr/>
        </p:nvSpPr>
        <p:spPr>
          <a:xfrm>
            <a:off x="2209800" y="4054257"/>
            <a:ext cx="44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page : 2</a:t>
            </a:r>
          </a:p>
        </p:txBody>
      </p:sp>
    </p:spTree>
    <p:extLst>
      <p:ext uri="{BB962C8B-B14F-4D97-AF65-F5344CB8AC3E}">
        <p14:creationId xmlns:p14="http://schemas.microsoft.com/office/powerpoint/2010/main" val="363469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6EBFA-6345-9F9E-2BF6-77CCA8AE7D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/>
          <a:stretch/>
        </p:blipFill>
        <p:spPr>
          <a:xfrm>
            <a:off x="76200" y="32321"/>
            <a:ext cx="8991600" cy="4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922</Words>
  <Application>Microsoft Office PowerPoint</Application>
  <PresentationFormat>On-screen Show (16:9)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MS PGothic</vt:lpstr>
      <vt:lpstr>MS UI Gothic</vt:lpstr>
      <vt:lpstr>Calibri</vt:lpstr>
      <vt:lpstr>Times New Roman</vt:lpstr>
      <vt:lpstr>Verdana</vt:lpstr>
      <vt:lpstr>Wingdings</vt:lpstr>
      <vt:lpstr>Office Theme</vt:lpstr>
      <vt:lpstr>                 Major Project Synopsis Presentation </vt:lpstr>
      <vt:lpstr>                                                                      Introduction </vt:lpstr>
      <vt:lpstr>                                                                     Objective </vt:lpstr>
      <vt:lpstr>                                                             Literature Review </vt:lpstr>
      <vt:lpstr>                                                  FEATURES OF GOOD ONLINE GAME</vt:lpstr>
      <vt:lpstr>             Application Flow Diagram  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Software /Hardware Requirements </vt:lpstr>
      <vt:lpstr>Hardware Requirements</vt:lpstr>
      <vt:lpstr>  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Synopsis_Presentation</dc:title>
  <dc:creator>Abhishek Shukla</dc:creator>
  <cp:lastModifiedBy>Abhishek Shukla</cp:lastModifiedBy>
  <cp:revision>8</cp:revision>
  <dcterms:created xsi:type="dcterms:W3CDTF">2022-10-07T05:23:35Z</dcterms:created>
  <dcterms:modified xsi:type="dcterms:W3CDTF">2023-04-16T19:17:16Z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